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8" r:id="rId1"/>
  </p:sldMasterIdLst>
  <p:sldIdLst>
    <p:sldId id="256" r:id="rId2"/>
    <p:sldId id="27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viewProps" Target="view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presProps" Target="pres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560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6026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582682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2010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66208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5002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42889435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25996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558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8385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1290334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3517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7877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72363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smtClean="0"/>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40169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79889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theme" Target="../theme/theme1.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395304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gn="ctr"/>
            <a:r>
              <a:rPr lang="fr-FR" dirty="0"/>
              <a:t>QU’Est-CE QUE C’EST QU’UN ENTRETIEN COMMERCIAL ?</a:t>
            </a:r>
          </a:p>
        </p:txBody>
      </p:sp>
      <p:sp>
        <p:nvSpPr>
          <p:cNvPr id="5" name="Espace réservé du contenu 4"/>
          <p:cNvSpPr>
            <a:spLocks noGrp="1"/>
          </p:cNvSpPr>
          <p:nvPr>
            <p:ph idx="1"/>
          </p:nvPr>
        </p:nvSpPr>
        <p:spPr/>
        <p:txBody>
          <a:bodyPr>
            <a:noAutofit/>
          </a:bodyPr>
          <a:lstStyle/>
          <a:p>
            <a:r>
              <a:rPr lang="fr-FR" sz="2400" dirty="0"/>
              <a:t>L’entretien Commercial est une phase très active du processus commercial dont le but est de rechercher les motivations et les besoins des clients en alternant questions et écoute.</a:t>
            </a:r>
          </a:p>
          <a:p>
            <a:r>
              <a:rPr lang="fr-FR" sz="2400" dirty="0"/>
              <a:t>Autrement dit, l’entretien constitue l’étape la plus importante de l’opération de vente, puisqu’il permet au responsable commercial de rencontrer son client face à face, de savoir ses besoins et motivations, pouvoir négocier les conditions de vente, ce qui lui facilite dans la plupart des cas la conviction de son interlocuteur,  et la réalisation de son objectif final qui est la vente.</a:t>
            </a:r>
          </a:p>
        </p:txBody>
      </p:sp>
    </p:spTree>
    <p:extLst>
      <p:ext uri="{BB962C8B-B14F-4D97-AF65-F5344CB8AC3E}">
        <p14:creationId xmlns:p14="http://schemas.microsoft.com/office/powerpoint/2010/main" val="3844223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831" y="0"/>
            <a:ext cx="9135414" cy="6678751"/>
          </a:xfrm>
          <a:prstGeom prst="rect">
            <a:avLst/>
          </a:prstGeom>
        </p:spPr>
        <p:txBody>
          <a:bodyPr wrap="square">
            <a:spAutoFit/>
          </a:bodyPr>
          <a:lstStyle/>
          <a:p>
            <a:pPr algn="ctr"/>
            <a:r>
              <a:rPr lang="fr-FR" sz="3200" dirty="0">
                <a:solidFill>
                  <a:schemeClr val="accent1">
                    <a:lumMod val="50000"/>
                  </a:schemeClr>
                </a:solidFill>
              </a:rPr>
              <a:t> </a:t>
            </a:r>
            <a:r>
              <a:rPr lang="fr-FR" sz="4800" dirty="0">
                <a:solidFill>
                  <a:schemeClr val="accent1">
                    <a:lumMod val="50000"/>
                  </a:schemeClr>
                </a:solidFill>
              </a:rPr>
              <a:t>Quoi ? </a:t>
            </a:r>
          </a:p>
          <a:p>
            <a:r>
              <a:rPr lang="fr-FR" sz="2000" dirty="0"/>
              <a:t>                             </a:t>
            </a:r>
            <a:r>
              <a:rPr lang="fr-FR" sz="2000" dirty="0">
                <a:solidFill>
                  <a:srgbClr val="002060"/>
                </a:solidFill>
              </a:rPr>
              <a:t>(Les objectifs, les besoins – les solutions)</a:t>
            </a:r>
          </a:p>
          <a:p>
            <a:r>
              <a:rPr lang="fr-FR" sz="2000" dirty="0">
                <a:solidFill>
                  <a:srgbClr val="002060"/>
                </a:solidFill>
              </a:rPr>
              <a:t>	 Le Responsable Commercial doit se poser les questions suivantes :</a:t>
            </a:r>
          </a:p>
          <a:p>
            <a:r>
              <a:rPr lang="fr-FR" sz="2000" dirty="0">
                <a:solidFill>
                  <a:srgbClr val="002060"/>
                </a:solidFill>
              </a:rPr>
              <a:t>. Quel est l’objet de mon entretien de négociation ?  </a:t>
            </a:r>
          </a:p>
          <a:p>
            <a:r>
              <a:rPr lang="fr-FR" sz="2000" dirty="0">
                <a:solidFill>
                  <a:srgbClr val="002060"/>
                </a:solidFill>
              </a:rPr>
              <a:t>.Quelle est la problématique que mon produit ou service propose de solutionner ou de faire avancer.</a:t>
            </a:r>
          </a:p>
          <a:p>
            <a:r>
              <a:rPr lang="fr-FR" sz="2000" dirty="0">
                <a:solidFill>
                  <a:srgbClr val="002060"/>
                </a:solidFill>
              </a:rPr>
              <a:t>. A quel genre de besoins répond mon produit ou mon service </a:t>
            </a:r>
          </a:p>
          <a:p>
            <a:endParaRPr lang="fr-FR" sz="2000" dirty="0">
              <a:solidFill>
                <a:srgbClr val="002060"/>
              </a:solidFill>
            </a:endParaRPr>
          </a:p>
          <a:p>
            <a:r>
              <a:rPr lang="fr-FR" sz="2000" dirty="0">
                <a:solidFill>
                  <a:srgbClr val="002060"/>
                </a:solidFill>
              </a:rPr>
              <a:t>	Il doit réfléchir sur la valeur ajoutée de son produit ou service pour cette entreprise, voir pour cet interlocuteur en particulier.</a:t>
            </a:r>
          </a:p>
          <a:p>
            <a:r>
              <a:rPr lang="fr-FR" sz="2000" dirty="0">
                <a:solidFill>
                  <a:srgbClr val="002060"/>
                </a:solidFill>
              </a:rPr>
              <a:t>	. Le responsable Commercial doit accorder une grande importance aux caractéristiques de son produit celles-ci doivent être adaptées à un marché plus ou moins important, par ailleurs, il doit réfléchir aux caractéristiques qui sont importantes pour l’interlocuteur qui sera en face de lui.</a:t>
            </a:r>
          </a:p>
          <a:p>
            <a:endParaRPr lang="fr-FR" sz="2000" dirty="0">
              <a:solidFill>
                <a:srgbClr val="002060"/>
              </a:solidFill>
            </a:endParaRPr>
          </a:p>
          <a:p>
            <a:r>
              <a:rPr lang="fr-FR" sz="2000" dirty="0">
                <a:solidFill>
                  <a:srgbClr val="002060"/>
                </a:solidFill>
              </a:rPr>
              <a:t>. Le responsable doit entretenir des phrases témoignant de son initiative de disponibilité, d’essayer de proposer des solutions aux problèmes de son client, et de répondre à ses besoins.</a:t>
            </a:r>
          </a:p>
          <a:p>
            <a:r>
              <a:rPr lang="fr-FR" sz="2000" dirty="0">
                <a:solidFill>
                  <a:srgbClr val="002060"/>
                </a:solidFill>
              </a:rPr>
              <a:t>	Exemple de phrase : Pour répondre à vos besoins en…………….., je vous propose, nous disposons de………………</a:t>
            </a:r>
          </a:p>
        </p:txBody>
      </p:sp>
    </p:spTree>
    <p:extLst>
      <p:ext uri="{BB962C8B-B14F-4D97-AF65-F5344CB8AC3E}">
        <p14:creationId xmlns:p14="http://schemas.microsoft.com/office/powerpoint/2010/main" val="2697662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941" y="347730"/>
            <a:ext cx="9465972" cy="6370975"/>
          </a:xfrm>
          <a:prstGeom prst="rect">
            <a:avLst/>
          </a:prstGeom>
        </p:spPr>
        <p:txBody>
          <a:bodyPr wrap="square">
            <a:spAutoFit/>
          </a:bodyPr>
          <a:lstStyle/>
          <a:p>
            <a:r>
              <a:rPr lang="fr-FR" sz="2400" dirty="0">
                <a:solidFill>
                  <a:srgbClr val="002060"/>
                </a:solidFill>
              </a:rPr>
              <a:t>	Tout comme pour un entretien de vente par téléphone, le responsable doit construire un argumentaire ad-hoc basé sur les bénéfices de son client, ensuite il doit préparer soigneusement les éléments suivants.</a:t>
            </a:r>
          </a:p>
          <a:p>
            <a:r>
              <a:rPr lang="fr-FR" sz="2400" dirty="0">
                <a:solidFill>
                  <a:srgbClr val="002060"/>
                </a:solidFill>
              </a:rPr>
              <a:t>. Prix et marge (A quel prix il souhaite vendre ? A quel prix fixe il peux vendre ?  Quelle sera sa marge bénéficiaire ?).</a:t>
            </a:r>
          </a:p>
          <a:p>
            <a:r>
              <a:rPr lang="fr-FR" sz="2400" dirty="0">
                <a:solidFill>
                  <a:srgbClr val="002060"/>
                </a:solidFill>
              </a:rPr>
              <a:t>•	Quel délai de règlement sera demandé par son client, est ce qu’il pourra négocier cette condition ?</a:t>
            </a:r>
          </a:p>
          <a:p>
            <a:r>
              <a:rPr lang="fr-FR" sz="2400" dirty="0">
                <a:solidFill>
                  <a:srgbClr val="002060"/>
                </a:solidFill>
              </a:rPr>
              <a:t>•	Quel est le délai de livraison, est ce qu’il peut le raccourcir  si la négociation vient à aborder ce point ?</a:t>
            </a:r>
          </a:p>
          <a:p>
            <a:r>
              <a:rPr lang="fr-FR" sz="2400" dirty="0">
                <a:solidFill>
                  <a:srgbClr val="002060"/>
                </a:solidFill>
              </a:rPr>
              <a:t>• Quels sont les réductions, les faveurs, et les bonus qu’il peut    offrir à son client.</a:t>
            </a:r>
          </a:p>
          <a:p>
            <a:r>
              <a:rPr lang="fr-FR" sz="2400" dirty="0">
                <a:solidFill>
                  <a:srgbClr val="002060"/>
                </a:solidFill>
              </a:rPr>
              <a:t>•Comment est réalisé le service après vente ?  le responsable doit maîtriser ce point car c’est un point très important donc le responsable doit s’interroger sur la valeur ajoutée sur ce point ? Les modalités pour garantir ce service au client ? Quelle concession il peut faire pour réaliser cette prestation ?</a:t>
            </a:r>
          </a:p>
        </p:txBody>
      </p:sp>
    </p:spTree>
    <p:extLst>
      <p:ext uri="{BB962C8B-B14F-4D97-AF65-F5344CB8AC3E}">
        <p14:creationId xmlns:p14="http://schemas.microsoft.com/office/powerpoint/2010/main" val="3556431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1971" y="373487"/>
            <a:ext cx="9247031" cy="6001643"/>
          </a:xfrm>
          <a:prstGeom prst="rect">
            <a:avLst/>
          </a:prstGeom>
        </p:spPr>
        <p:txBody>
          <a:bodyPr wrap="square">
            <a:spAutoFit/>
          </a:bodyPr>
          <a:lstStyle/>
          <a:p>
            <a:pPr algn="ctr"/>
            <a:r>
              <a:rPr lang="fr-FR" sz="4800" dirty="0"/>
              <a:t> </a:t>
            </a:r>
            <a:r>
              <a:rPr lang="fr-FR" sz="4800" dirty="0">
                <a:solidFill>
                  <a:schemeClr val="accent1">
                    <a:lumMod val="50000"/>
                  </a:schemeClr>
                </a:solidFill>
              </a:rPr>
              <a:t>Pourquoi ? </a:t>
            </a:r>
            <a:endParaRPr lang="fr-FR" sz="2800" dirty="0">
              <a:solidFill>
                <a:srgbClr val="002060"/>
              </a:solidFill>
            </a:endParaRPr>
          </a:p>
          <a:p>
            <a:r>
              <a:rPr lang="fr-FR" sz="2800" dirty="0">
                <a:solidFill>
                  <a:srgbClr val="002060"/>
                </a:solidFill>
              </a:rPr>
              <a:t>         (Les motivations et les attentes du client)</a:t>
            </a:r>
          </a:p>
          <a:p>
            <a:r>
              <a:rPr lang="fr-FR" sz="2800" dirty="0">
                <a:solidFill>
                  <a:srgbClr val="002060"/>
                </a:solidFill>
              </a:rPr>
              <a:t>	Le Responsable commercial doit se demander au préalable sur les motivations principales qui pourraient pousser le client à accomplir l’acte de l’achat et qu’est ce que le client attend vraiment de ce produit ou service exemples de motivations : (un prix concurrentiel peut constituer une motivation pour un client, une livraison gratuite, un bon d’achat en bonus, une garantie de plus d’un an, un remboursement en cas de non satisfaction, etc……), tous ces exemples d’avantages ou de facilités peuvent constituer des motivations pour le client.</a:t>
            </a:r>
          </a:p>
        </p:txBody>
      </p:sp>
    </p:spTree>
    <p:extLst>
      <p:ext uri="{BB962C8B-B14F-4D97-AF65-F5344CB8AC3E}">
        <p14:creationId xmlns:p14="http://schemas.microsoft.com/office/powerpoint/2010/main" val="1528072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699" y="334852"/>
            <a:ext cx="9427335" cy="6555641"/>
          </a:xfrm>
          <a:prstGeom prst="rect">
            <a:avLst/>
          </a:prstGeom>
        </p:spPr>
        <p:txBody>
          <a:bodyPr wrap="square">
            <a:spAutoFit/>
          </a:bodyPr>
          <a:lstStyle/>
          <a:p>
            <a:r>
              <a:rPr lang="fr-FR" sz="2800" dirty="0">
                <a:solidFill>
                  <a:srgbClr val="002060"/>
                </a:solidFill>
              </a:rPr>
              <a:t>	Dans le cas ou il s’agit d’un client ou prospect </a:t>
            </a:r>
          </a:p>
          <a:p>
            <a:r>
              <a:rPr lang="fr-FR" sz="2800" dirty="0">
                <a:solidFill>
                  <a:srgbClr val="002060"/>
                </a:solidFill>
              </a:rPr>
              <a:t>en B to B , le Responsable commercial doit savoir que le client cherche :</a:t>
            </a:r>
          </a:p>
          <a:p>
            <a:r>
              <a:rPr lang="fr-FR" sz="2800" dirty="0">
                <a:solidFill>
                  <a:srgbClr val="002060"/>
                </a:solidFill>
              </a:rPr>
              <a:t>* la fiabilité du produit ou service,</a:t>
            </a:r>
          </a:p>
          <a:p>
            <a:r>
              <a:rPr lang="fr-FR" sz="2800" dirty="0">
                <a:solidFill>
                  <a:srgbClr val="002060"/>
                </a:solidFill>
              </a:rPr>
              <a:t>* Le prix (par rapport au marché, comment le produit ou le service est il positionné ?),</a:t>
            </a:r>
          </a:p>
          <a:p>
            <a:r>
              <a:rPr lang="fr-FR" sz="2800" dirty="0">
                <a:solidFill>
                  <a:srgbClr val="002060"/>
                </a:solidFill>
              </a:rPr>
              <a:t>* Les garanties (sur quoi peut-il compter ?),</a:t>
            </a:r>
          </a:p>
          <a:p>
            <a:r>
              <a:rPr lang="fr-FR" sz="2800" dirty="0">
                <a:solidFill>
                  <a:srgbClr val="002060"/>
                </a:solidFill>
              </a:rPr>
              <a:t>* La réputation et la notoriété de l’entreprise qui accomplit l’acte de vente,</a:t>
            </a:r>
          </a:p>
          <a:p>
            <a:r>
              <a:rPr lang="fr-FR" sz="2800" dirty="0">
                <a:solidFill>
                  <a:srgbClr val="002060"/>
                </a:solidFill>
              </a:rPr>
              <a:t>* Rentabilité calculée c’est-à-dire quel serait le gain potentiel de cette affaire chez le client ou le prospect.</a:t>
            </a:r>
          </a:p>
          <a:p>
            <a:r>
              <a:rPr lang="fr-FR" sz="2800" dirty="0">
                <a:solidFill>
                  <a:srgbClr val="002060"/>
                </a:solidFill>
              </a:rPr>
              <a:t>Le terme B to B, pour business to business, désigne l’activité commerciale interentreprises, c’est-à-dire les activités pour lesquelles les clients et prospects sont des entreprises.</a:t>
            </a:r>
          </a:p>
        </p:txBody>
      </p:sp>
    </p:spTree>
    <p:extLst>
      <p:ext uri="{BB962C8B-B14F-4D97-AF65-F5344CB8AC3E}">
        <p14:creationId xmlns:p14="http://schemas.microsoft.com/office/powerpoint/2010/main" val="999750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9345" y="474965"/>
            <a:ext cx="8993747" cy="6001643"/>
          </a:xfrm>
          <a:prstGeom prst="rect">
            <a:avLst/>
          </a:prstGeom>
        </p:spPr>
        <p:txBody>
          <a:bodyPr wrap="square">
            <a:spAutoFit/>
          </a:bodyPr>
          <a:lstStyle/>
          <a:p>
            <a:r>
              <a:rPr lang="fr-FR" sz="3200" dirty="0">
                <a:solidFill>
                  <a:srgbClr val="002060"/>
                </a:solidFill>
              </a:rPr>
              <a:t>	Une fois que le responsable commercial collecte suffisamment de renseignements sur qui va rencontrer ? Qu’est ce qu’il va pouvoir lui présenter pour répondre à sa problématique et quelles sont ses motivations ? Il dispose donc de tous les éléments de préparation.</a:t>
            </a:r>
          </a:p>
          <a:p>
            <a:r>
              <a:rPr lang="fr-FR" sz="3200" dirty="0">
                <a:solidFill>
                  <a:srgbClr val="002060"/>
                </a:solidFill>
              </a:rPr>
              <a:t>	Il doit mettre le tout au propre, puis relire et relire à nouveau (jusqu’à tout retenir), ces éléments doivent pouvoir ressortir de façon naturelle et sans effort de ré-mémorisation durant son entretien de négociation commerciale.</a:t>
            </a:r>
          </a:p>
        </p:txBody>
      </p:sp>
    </p:spTree>
    <p:extLst>
      <p:ext uri="{BB962C8B-B14F-4D97-AF65-F5344CB8AC3E}">
        <p14:creationId xmlns:p14="http://schemas.microsoft.com/office/powerpoint/2010/main" val="2329887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3335" y="450761"/>
            <a:ext cx="9221273" cy="4832092"/>
          </a:xfrm>
          <a:prstGeom prst="rect">
            <a:avLst/>
          </a:prstGeom>
        </p:spPr>
        <p:txBody>
          <a:bodyPr wrap="square">
            <a:spAutoFit/>
          </a:bodyPr>
          <a:lstStyle/>
          <a:p>
            <a:r>
              <a:rPr lang="fr-FR" sz="2800" dirty="0">
                <a:solidFill>
                  <a:srgbClr val="002060"/>
                </a:solidFill>
              </a:rPr>
              <a:t>	Une fois le responsable étudie bien les motivations de son client ou son prospect, prépare tous les éléments de réponses et solutions aux problèmes et objections, on peut dire qu’il est bien préparé à l’entretien de négociation commerciale. </a:t>
            </a:r>
          </a:p>
          <a:p>
            <a:r>
              <a:rPr lang="fr-FR" sz="2800" dirty="0">
                <a:solidFill>
                  <a:srgbClr val="002060"/>
                </a:solidFill>
              </a:rPr>
              <a:t>	Autre étape très importante, c’est l’écriture de tous les points et les notes personnelles qu’il doit mémoriser.</a:t>
            </a:r>
          </a:p>
          <a:p>
            <a:r>
              <a:rPr lang="fr-FR" sz="2800" dirty="0">
                <a:solidFill>
                  <a:srgbClr val="002060"/>
                </a:solidFill>
              </a:rPr>
              <a:t>Il doit lire et relire (jusqu’à tout retenir), savoir bien anticiper les objections de son client ou prospect. tous ces éléments vont lui faciliter l’entretien de négociation commerciale.  </a:t>
            </a:r>
          </a:p>
        </p:txBody>
      </p:sp>
    </p:spTree>
    <p:extLst>
      <p:ext uri="{BB962C8B-B14F-4D97-AF65-F5344CB8AC3E}">
        <p14:creationId xmlns:p14="http://schemas.microsoft.com/office/powerpoint/2010/main" val="2518757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7335" y="967942"/>
            <a:ext cx="7397720" cy="5170646"/>
          </a:xfrm>
          <a:prstGeom prst="rect">
            <a:avLst/>
          </a:prstGeom>
        </p:spPr>
        <p:txBody>
          <a:bodyPr wrap="square">
            <a:spAutoFit/>
          </a:bodyPr>
          <a:lstStyle/>
          <a:p>
            <a:pPr algn="ctr"/>
            <a:r>
              <a:rPr lang="fr-FR" sz="6600" dirty="0">
                <a:solidFill>
                  <a:srgbClr val="002060"/>
                </a:solidFill>
                <a:latin typeface="Times New Roman" panose="02020603050405020304" pitchFamily="18" charset="0"/>
                <a:cs typeface="Times New Roman" panose="02020603050405020304" pitchFamily="18" charset="0"/>
              </a:rPr>
              <a:t>COMMENT PREPARER UN ENTRETIEN DE NEGOCIATION COMMERCIALE ?</a:t>
            </a:r>
            <a:endParaRPr lang="fr-FR" sz="6600" dirty="0"/>
          </a:p>
        </p:txBody>
      </p:sp>
    </p:spTree>
    <p:extLst>
      <p:ext uri="{BB962C8B-B14F-4D97-AF65-F5344CB8AC3E}">
        <p14:creationId xmlns:p14="http://schemas.microsoft.com/office/powerpoint/2010/main" val="241822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6214" y="1282958"/>
            <a:ext cx="10122794" cy="4401205"/>
          </a:xfrm>
          <a:prstGeom prst="rect">
            <a:avLst/>
          </a:prstGeom>
        </p:spPr>
        <p:txBody>
          <a:bodyPr wrap="square">
            <a:spAutoFit/>
          </a:bodyPr>
          <a:lstStyle/>
          <a:p>
            <a:r>
              <a:rPr lang="fr-FR" sz="2800" dirty="0">
                <a:solidFill>
                  <a:srgbClr val="002060"/>
                </a:solidFill>
                <a:latin typeface="Times New Roman" panose="02020603050405020304" pitchFamily="18" charset="0"/>
                <a:cs typeface="Times New Roman" panose="02020603050405020304" pitchFamily="18" charset="0"/>
              </a:rPr>
              <a:t>	Une négociation commerciale ne s’improvise pas ; elle nécessite une préparation rigoureuse, et la plupart du temps en équipe. </a:t>
            </a:r>
          </a:p>
          <a:p>
            <a:r>
              <a:rPr lang="fr-FR" sz="2800" dirty="0">
                <a:solidFill>
                  <a:srgbClr val="002060"/>
                </a:solidFill>
                <a:latin typeface="Times New Roman" panose="02020603050405020304" pitchFamily="18" charset="0"/>
                <a:cs typeface="Times New Roman" panose="02020603050405020304" pitchFamily="18" charset="0"/>
              </a:rPr>
              <a:t>	La réussite de la négociation dépend de la préparation préalable. </a:t>
            </a:r>
          </a:p>
          <a:p>
            <a:r>
              <a:rPr lang="fr-FR" sz="2800" dirty="0">
                <a:solidFill>
                  <a:srgbClr val="002060"/>
                </a:solidFill>
                <a:latin typeface="Times New Roman" panose="02020603050405020304" pitchFamily="18" charset="0"/>
                <a:cs typeface="Times New Roman" panose="02020603050405020304" pitchFamily="18" charset="0"/>
              </a:rPr>
              <a:t>	Les techniques de négociation doivent être bien maîtrisées </a:t>
            </a:r>
          </a:p>
          <a:p>
            <a:r>
              <a:rPr lang="fr-FR" sz="2800" dirty="0">
                <a:solidFill>
                  <a:srgbClr val="002060"/>
                </a:solidFill>
                <a:latin typeface="Times New Roman" panose="02020603050405020304" pitchFamily="18" charset="0"/>
                <a:cs typeface="Times New Roman" panose="02020603050405020304" pitchFamily="18" charset="0"/>
              </a:rPr>
              <a:t>c’est-à-dire savoir quand, pourquoi, et comment les utiliser. </a:t>
            </a:r>
          </a:p>
          <a:p>
            <a:r>
              <a:rPr lang="fr-FR" sz="2800" dirty="0">
                <a:solidFill>
                  <a:srgbClr val="002060"/>
                </a:solidFill>
                <a:latin typeface="Times New Roman" panose="02020603050405020304" pitchFamily="18" charset="0"/>
                <a:cs typeface="Times New Roman" panose="02020603050405020304" pitchFamily="18" charset="0"/>
              </a:rPr>
              <a:t>	Quel est le but de la préparation de l’entretien ? Le responsable commercial doit maîtriser suffisamment tous les paramètres pour ne pas se déstabiliser, anticiper les écueils pour pouvoir les éviter, prévoir les réactions et les objections de ses interlocuteurs pour les orienter.</a:t>
            </a:r>
          </a:p>
        </p:txBody>
      </p:sp>
    </p:spTree>
    <p:extLst>
      <p:ext uri="{BB962C8B-B14F-4D97-AF65-F5344CB8AC3E}">
        <p14:creationId xmlns:p14="http://schemas.microsoft.com/office/powerpoint/2010/main" val="1748849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8134" y="909884"/>
            <a:ext cx="9148293" cy="1569660"/>
          </a:xfrm>
          <a:prstGeom prst="rect">
            <a:avLst/>
          </a:prstGeom>
        </p:spPr>
        <p:txBody>
          <a:bodyPr wrap="square">
            <a:spAutoFit/>
          </a:bodyPr>
          <a:lstStyle/>
          <a:p>
            <a:r>
              <a:rPr lang="fr-FR" sz="2400" dirty="0">
                <a:solidFill>
                  <a:srgbClr val="002060"/>
                </a:solidFill>
              </a:rPr>
              <a:t>	La préparation d’une négociation commerciale se déroule principalement en 3 temps, marqués par  3 questions-clés : qui est en face de vous ? que voulez-vous obtenir ? </a:t>
            </a:r>
          </a:p>
          <a:p>
            <a:r>
              <a:rPr lang="fr-FR" sz="2400" dirty="0">
                <a:solidFill>
                  <a:srgbClr val="002060"/>
                </a:solidFill>
              </a:rPr>
              <a:t>comment allez-vous procéder ?</a:t>
            </a:r>
          </a:p>
        </p:txBody>
      </p:sp>
      <p:sp>
        <p:nvSpPr>
          <p:cNvPr id="3" name="Rectangle 2"/>
          <p:cNvSpPr/>
          <p:nvPr/>
        </p:nvSpPr>
        <p:spPr>
          <a:xfrm>
            <a:off x="588134" y="2479544"/>
            <a:ext cx="8646018" cy="4431983"/>
          </a:xfrm>
          <a:prstGeom prst="rect">
            <a:avLst/>
          </a:prstGeom>
        </p:spPr>
        <p:txBody>
          <a:bodyPr wrap="square">
            <a:spAutoFit/>
          </a:bodyPr>
          <a:lstStyle/>
          <a:p>
            <a:r>
              <a:rPr lang="fr-FR" sz="2400" dirty="0">
                <a:solidFill>
                  <a:schemeClr val="accent1">
                    <a:lumMod val="50000"/>
                  </a:schemeClr>
                </a:solidFill>
              </a:rPr>
              <a:t>1/ Se renseigner sur le client </a:t>
            </a:r>
            <a:endParaRPr lang="fr-FR" dirty="0"/>
          </a:p>
          <a:p>
            <a:endParaRPr lang="fr-FR" dirty="0"/>
          </a:p>
          <a:p>
            <a:r>
              <a:rPr lang="fr-FR" sz="2000" dirty="0">
                <a:solidFill>
                  <a:srgbClr val="002060"/>
                </a:solidFill>
              </a:rPr>
              <a:t>	</a:t>
            </a:r>
            <a:r>
              <a:rPr lang="fr-FR" sz="2400" dirty="0">
                <a:solidFill>
                  <a:srgbClr val="002060"/>
                </a:solidFill>
              </a:rPr>
              <a:t>Par la collecte des informations sur le client, en lisant ce que la presse en dit, en faisant appel au réseau pour obtenir des renseignements, en cherchant dans les sites internet. 	Identifiez leurs besoins, leurs objectifs et leurs intérêts.</a:t>
            </a:r>
          </a:p>
          <a:p>
            <a:r>
              <a:rPr lang="fr-FR" sz="2400" dirty="0">
                <a:solidFill>
                  <a:srgbClr val="002060"/>
                </a:solidFill>
              </a:rPr>
              <a:t>Il faut s’intéresser au contexte matériel, le lieu où se déroulera la négociation, et à quelle heure.</a:t>
            </a:r>
          </a:p>
          <a:p>
            <a:endParaRPr lang="fr-FR" sz="2400" dirty="0">
              <a:solidFill>
                <a:srgbClr val="002060"/>
              </a:solidFill>
            </a:endParaRPr>
          </a:p>
          <a:p>
            <a:r>
              <a:rPr lang="fr-FR" sz="2400" dirty="0">
                <a:solidFill>
                  <a:srgbClr val="002060"/>
                </a:solidFill>
              </a:rPr>
              <a:t>	Il faut Bien connaître son adversaire, en sachant ce qui le touche, ce qui le motive, ce qui le dérange, ce qui le bloque, c’est très important.</a:t>
            </a:r>
          </a:p>
        </p:txBody>
      </p:sp>
    </p:spTree>
    <p:extLst>
      <p:ext uri="{BB962C8B-B14F-4D97-AF65-F5344CB8AC3E}">
        <p14:creationId xmlns:p14="http://schemas.microsoft.com/office/powerpoint/2010/main" val="4230189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3792" y="1166843"/>
            <a:ext cx="9182636" cy="4647426"/>
          </a:xfrm>
          <a:prstGeom prst="rect">
            <a:avLst/>
          </a:prstGeom>
        </p:spPr>
        <p:txBody>
          <a:bodyPr wrap="square">
            <a:spAutoFit/>
          </a:bodyPr>
          <a:lstStyle/>
          <a:p>
            <a:r>
              <a:rPr lang="fr-FR" sz="2800" dirty="0">
                <a:solidFill>
                  <a:schemeClr val="accent1">
                    <a:lumMod val="50000"/>
                  </a:schemeClr>
                </a:solidFill>
              </a:rPr>
              <a:t>2/ Préciser les objectifs de la négociation</a:t>
            </a:r>
          </a:p>
          <a:p>
            <a:endParaRPr lang="fr-FR" sz="2800" dirty="0">
              <a:solidFill>
                <a:srgbClr val="00B050"/>
              </a:solidFill>
            </a:endParaRPr>
          </a:p>
          <a:p>
            <a:r>
              <a:rPr lang="fr-FR" sz="2400" dirty="0">
                <a:solidFill>
                  <a:srgbClr val="002060"/>
                </a:solidFill>
              </a:rPr>
              <a:t>	L’obligation de définir des objectifs semble une évidence, et pourtant, parvenir à mener un bon entretien commercial est un exercice qui réclame beaucoup de rigueur.</a:t>
            </a:r>
          </a:p>
          <a:p>
            <a:r>
              <a:rPr lang="fr-FR" sz="2400" dirty="0">
                <a:solidFill>
                  <a:srgbClr val="002060"/>
                </a:solidFill>
              </a:rPr>
              <a:t>	Le responsable commercial va devoir proposer une première offre située bien au-dessus des ambitions du client, qui sera de toute façon refusée, et un point de rupture, un plafond qu’il ne doit pas atteindre. Entre ces deux points, se situe sa marge de manœuvre. Pour en faire bon usage, il doit classer tous les points de la négociation commerciale par ordre de priorité : des plus importants, aux moins importants.</a:t>
            </a:r>
          </a:p>
        </p:txBody>
      </p:sp>
    </p:spTree>
    <p:extLst>
      <p:ext uri="{BB962C8B-B14F-4D97-AF65-F5344CB8AC3E}">
        <p14:creationId xmlns:p14="http://schemas.microsoft.com/office/powerpoint/2010/main" val="716408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9803" y="690324"/>
            <a:ext cx="8929352" cy="5693866"/>
          </a:xfrm>
          <a:prstGeom prst="rect">
            <a:avLst/>
          </a:prstGeom>
        </p:spPr>
        <p:txBody>
          <a:bodyPr wrap="square">
            <a:spAutoFit/>
          </a:bodyPr>
          <a:lstStyle/>
          <a:p>
            <a:r>
              <a:rPr lang="fr-FR" sz="2800" dirty="0">
                <a:solidFill>
                  <a:schemeClr val="accent1">
                    <a:lumMod val="50000"/>
                  </a:schemeClr>
                </a:solidFill>
              </a:rPr>
              <a:t>3/Elaborer une stratégie de négociation</a:t>
            </a:r>
          </a:p>
          <a:p>
            <a:r>
              <a:rPr lang="fr-FR" sz="2400" dirty="0">
                <a:solidFill>
                  <a:srgbClr val="002060"/>
                </a:solidFill>
              </a:rPr>
              <a:t>	Le responsable commercial doit déterminer le mode de la négociation : sera-t-il coopératif ou conflictuel ? autrement dit, la stratégie devra-t-elle être interactive ou distributive ? </a:t>
            </a:r>
          </a:p>
          <a:p>
            <a:r>
              <a:rPr lang="fr-FR" sz="2400" dirty="0">
                <a:solidFill>
                  <a:srgbClr val="002060"/>
                </a:solidFill>
              </a:rPr>
              <a:t>	Il est toujours préférable de privilégier le mode gagnant-gagnant, dans lequel chacun est satisfait, mais ce n’est pas toujours possible selon le rapport de force et la marge de manœuvre dont chaque partie dispose.</a:t>
            </a:r>
          </a:p>
          <a:p>
            <a:r>
              <a:rPr lang="fr-FR" sz="2400" dirty="0">
                <a:solidFill>
                  <a:srgbClr val="002060"/>
                </a:solidFill>
              </a:rPr>
              <a:t>	Avant tout, comme dans une pièce de théâtre, puisque c’est finalement un peu de cela dont il s’agit, il faut distribuer les rôles : Qui va prendre la parole en premier ? qui va conclure ? qui va être « le méchant », qui sera </a:t>
            </a:r>
          </a:p>
          <a:p>
            <a:r>
              <a:rPr lang="fr-FR" sz="2400" dirty="0">
                <a:solidFill>
                  <a:srgbClr val="002060"/>
                </a:solidFill>
              </a:rPr>
              <a:t>« le conciliateur » ? </a:t>
            </a:r>
            <a:r>
              <a:rPr lang="fr-FR" sz="2400" dirty="0" err="1">
                <a:solidFill>
                  <a:srgbClr val="002060"/>
                </a:solidFill>
              </a:rPr>
              <a:t>etc</a:t>
            </a:r>
            <a:r>
              <a:rPr lang="fr-FR" sz="2400" dirty="0">
                <a:solidFill>
                  <a:srgbClr val="002060"/>
                </a:solidFill>
              </a:rPr>
              <a:t>,… </a:t>
            </a:r>
          </a:p>
          <a:p>
            <a:r>
              <a:rPr lang="fr-FR" sz="2400" dirty="0">
                <a:solidFill>
                  <a:srgbClr val="002060"/>
                </a:solidFill>
              </a:rPr>
              <a:t>	Dans son équipe le Manager devra bien manager son équipe, et créer un solide sentiment de cohésion et de confiance.</a:t>
            </a:r>
          </a:p>
        </p:txBody>
      </p:sp>
    </p:spTree>
    <p:extLst>
      <p:ext uri="{BB962C8B-B14F-4D97-AF65-F5344CB8AC3E}">
        <p14:creationId xmlns:p14="http://schemas.microsoft.com/office/powerpoint/2010/main" val="244421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3639" y="567872"/>
            <a:ext cx="8667482" cy="5262979"/>
          </a:xfrm>
          <a:prstGeom prst="rect">
            <a:avLst/>
          </a:prstGeom>
        </p:spPr>
        <p:txBody>
          <a:bodyPr wrap="square">
            <a:spAutoFit/>
          </a:bodyPr>
          <a:lstStyle/>
          <a:p>
            <a:r>
              <a:rPr lang="fr-FR" sz="2400" dirty="0">
                <a:solidFill>
                  <a:srgbClr val="002060"/>
                </a:solidFill>
              </a:rPr>
              <a:t>	Il doit donc rôder sa tactique, en imaginant tous les scénarios possibles, et en ne négligeant aucun détail il doit prévoir des solutions en cas de blocage, préparer sa prise de contact, et sa conclusion.</a:t>
            </a:r>
          </a:p>
          <a:p>
            <a:r>
              <a:rPr lang="fr-FR" sz="2400" dirty="0">
                <a:solidFill>
                  <a:srgbClr val="002060"/>
                </a:solidFill>
              </a:rPr>
              <a:t> </a:t>
            </a:r>
          </a:p>
          <a:p>
            <a:r>
              <a:rPr lang="fr-FR" sz="2400" dirty="0">
                <a:solidFill>
                  <a:srgbClr val="002060"/>
                </a:solidFill>
              </a:rPr>
              <a:t>	Une bonne préparation  vous permet de mener sereinement l’entretien, de maîtriser le sujet, d’inspirer confiance et surtout d’obtenir l’adhésion et convaincre le client.</a:t>
            </a:r>
          </a:p>
          <a:p>
            <a:r>
              <a:rPr lang="fr-FR" sz="2400" dirty="0">
                <a:solidFill>
                  <a:srgbClr val="002060"/>
                </a:solidFill>
              </a:rPr>
              <a:t>	Avant de rencontrer un client pour négocier une affaire, pour réaliser une opération de vente, ou pour conquérir un marché, le Responsable Commercial doit répondre préalablement à trois questions avant de se lancer dans l’opération.</a:t>
            </a:r>
          </a:p>
        </p:txBody>
      </p:sp>
    </p:spTree>
    <p:extLst>
      <p:ext uri="{BB962C8B-B14F-4D97-AF65-F5344CB8AC3E}">
        <p14:creationId xmlns:p14="http://schemas.microsoft.com/office/powerpoint/2010/main" val="2810129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589" y="171176"/>
            <a:ext cx="9418750" cy="6278642"/>
          </a:xfrm>
          <a:prstGeom prst="rect">
            <a:avLst/>
          </a:prstGeom>
        </p:spPr>
        <p:txBody>
          <a:bodyPr wrap="square">
            <a:spAutoFit/>
          </a:bodyPr>
          <a:lstStyle/>
          <a:p>
            <a:pPr algn="ctr"/>
            <a:r>
              <a:rPr lang="fr-FR" sz="4000" dirty="0">
                <a:solidFill>
                  <a:srgbClr val="00B050"/>
                </a:solidFill>
              </a:rPr>
              <a:t> </a:t>
            </a:r>
            <a:r>
              <a:rPr lang="fr-FR" sz="4800" dirty="0">
                <a:solidFill>
                  <a:schemeClr val="accent1">
                    <a:lumMod val="50000"/>
                  </a:schemeClr>
                </a:solidFill>
              </a:rPr>
              <a:t>Qui ? </a:t>
            </a:r>
          </a:p>
          <a:p>
            <a:r>
              <a:rPr lang="fr-FR" sz="2400" dirty="0"/>
              <a:t>				(</a:t>
            </a:r>
            <a:r>
              <a:rPr lang="fr-FR" sz="2400" dirty="0">
                <a:solidFill>
                  <a:srgbClr val="002060"/>
                </a:solidFill>
              </a:rPr>
              <a:t>L’interlocuteur : la structure, le client)</a:t>
            </a:r>
          </a:p>
          <a:p>
            <a:r>
              <a:rPr lang="fr-FR" sz="2400" dirty="0">
                <a:solidFill>
                  <a:srgbClr val="002060"/>
                </a:solidFill>
              </a:rPr>
              <a:t>	. Le Responsable Commercial doit obligatoirement savoir qui est en face de lui lors de l’entretien de négociation.</a:t>
            </a:r>
          </a:p>
          <a:p>
            <a:r>
              <a:rPr lang="fr-FR" sz="2400" dirty="0">
                <a:solidFill>
                  <a:srgbClr val="002060"/>
                </a:solidFill>
              </a:rPr>
              <a:t>	En effet, il doit prendre des renseignements sur son interlocuteur.</a:t>
            </a:r>
          </a:p>
          <a:p>
            <a:pPr algn="ctr"/>
            <a:r>
              <a:rPr lang="fr-FR" sz="2400" dirty="0">
                <a:solidFill>
                  <a:srgbClr val="002060"/>
                </a:solidFill>
              </a:rPr>
              <a:t>	</a:t>
            </a:r>
            <a:r>
              <a:rPr lang="fr-FR" sz="2400" b="1" dirty="0">
                <a:solidFill>
                  <a:schemeClr val="accent1">
                    <a:lumMod val="50000"/>
                  </a:schemeClr>
                </a:solidFill>
              </a:rPr>
              <a:t>Exemples de renseignements </a:t>
            </a:r>
          </a:p>
          <a:p>
            <a:r>
              <a:rPr lang="fr-FR" sz="2400" dirty="0">
                <a:solidFill>
                  <a:srgbClr val="002060"/>
                </a:solidFill>
              </a:rPr>
              <a:t>	Poste dans l’entreprise, pouvoir de décision, etc…</a:t>
            </a:r>
          </a:p>
          <a:p>
            <a:r>
              <a:rPr lang="fr-FR" sz="2400" dirty="0">
                <a:solidFill>
                  <a:srgbClr val="002060"/>
                </a:solidFill>
              </a:rPr>
              <a:t>	Pour cela, le Responsable doit recenser des informations sur les différents réseaux sociaux qui existent sur Internet pour découvrir le parcours professionnel de son prospect ou client ainsi que de ses expériences, ses relations et ses connexions.</a:t>
            </a:r>
          </a:p>
          <a:p>
            <a:r>
              <a:rPr lang="fr-FR" sz="2400" dirty="0">
                <a:solidFill>
                  <a:srgbClr val="002060"/>
                </a:solidFill>
              </a:rPr>
              <a:t>	Il doit prendre des notes et vérifier s’il a des connexions en commun. Toute cette recherche est importante pour collecter de précieux renseignements sur  l’interlocuteur ou sa personnalité).</a:t>
            </a:r>
          </a:p>
          <a:p>
            <a:endParaRPr lang="fr-FR" dirty="0">
              <a:solidFill>
                <a:srgbClr val="002060"/>
              </a:solidFill>
            </a:endParaRPr>
          </a:p>
        </p:txBody>
      </p:sp>
    </p:spTree>
    <p:extLst>
      <p:ext uri="{BB962C8B-B14F-4D97-AF65-F5344CB8AC3E}">
        <p14:creationId xmlns:p14="http://schemas.microsoft.com/office/powerpoint/2010/main" val="2837550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0455" y="206063"/>
            <a:ext cx="9569003" cy="5693866"/>
          </a:xfrm>
          <a:prstGeom prst="rect">
            <a:avLst/>
          </a:prstGeom>
        </p:spPr>
        <p:txBody>
          <a:bodyPr wrap="square">
            <a:spAutoFit/>
          </a:bodyPr>
          <a:lstStyle/>
          <a:p>
            <a:r>
              <a:rPr lang="fr-FR" sz="2800" dirty="0">
                <a:solidFill>
                  <a:srgbClr val="002060"/>
                </a:solidFill>
              </a:rPr>
              <a:t>Par ailleurs, le responsable peut se renseigner aussi sur les groupes ou il est inscrit, ceci lui donnera des éléments sur ces centres d’intérêts et motivations professionnelles.</a:t>
            </a:r>
          </a:p>
          <a:p>
            <a:r>
              <a:rPr lang="fr-FR" sz="2800" dirty="0">
                <a:solidFill>
                  <a:srgbClr val="002060"/>
                </a:solidFill>
              </a:rPr>
              <a:t>. Le Responsable doit aussi se renseigner sur la société :</a:t>
            </a:r>
          </a:p>
          <a:p>
            <a:r>
              <a:rPr lang="fr-FR" sz="2800" dirty="0">
                <a:solidFill>
                  <a:srgbClr val="002060"/>
                </a:solidFill>
              </a:rPr>
              <a:t>Ex : Activité principale, ses clients, ses fournisseurs, sa capacité de paiement, sa situation financière actuelle, son résultat financier, capacité d’endettement, son organisation, ses objectifs, ses différentes implantations, etc…	</a:t>
            </a:r>
          </a:p>
          <a:p>
            <a:r>
              <a:rPr lang="fr-FR" sz="2800" dirty="0">
                <a:solidFill>
                  <a:srgbClr val="002060"/>
                </a:solidFill>
              </a:rPr>
              <a:t>. Le responsable doit organiser et hiérarchiser les renseignements collectées (par ordre d’importance, et ne doit retenir que ceux qui ont un lien avec les avantages proposés par son produit ou son service).</a:t>
            </a:r>
          </a:p>
        </p:txBody>
      </p:sp>
    </p:spTree>
    <p:extLst>
      <p:ext uri="{BB962C8B-B14F-4D97-AF65-F5344CB8AC3E}">
        <p14:creationId xmlns:p14="http://schemas.microsoft.com/office/powerpoint/2010/main" val="1654077860"/>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177</TotalTime>
  <Words>243</Words>
  <Application>Microsoft Office PowerPoint</Application>
  <PresentationFormat>Widescreen</PresentationFormat>
  <Paragraphs>77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Facette</vt:lpstr>
      <vt:lpstr>QU’Est-CE QUE C’EST QU’UN ENTRETIEN COMMERCIAL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dc:title>
  <dc:creator>USER</dc:creator>
  <cp:lastModifiedBy>Unknown User</cp:lastModifiedBy>
  <cp:revision>30</cp:revision>
  <dcterms:created xsi:type="dcterms:W3CDTF">2020-02-05T20:26:57Z</dcterms:created>
  <dcterms:modified xsi:type="dcterms:W3CDTF">2020-03-15T20:01:48Z</dcterms:modified>
</cp:coreProperties>
</file>